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2" d="100"/>
          <a:sy n="82" d="100"/>
        </p:scale>
        <p:origin x="50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D5B9-7086-4629-8D9D-E8403B62BC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5D0F793-AD2C-4B59-9BEC-60518B9850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4DF62E4-0275-4285-88D2-5755C7B0019F}"/>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5" name="Footer Placeholder 4">
            <a:extLst>
              <a:ext uri="{FF2B5EF4-FFF2-40B4-BE49-F238E27FC236}">
                <a16:creationId xmlns:a16="http://schemas.microsoft.com/office/drawing/2014/main" id="{0D334007-9679-4E34-AA66-20CF58A7D1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BEB0AC-0255-4CDF-A44F-A99B87206799}"/>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23903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90EB-8C5F-4446-A225-B51345664A4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65F141B-C931-4713-903D-9B147C17F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CD87CD-5DB3-4C2F-AE34-946E6F7ADF26}"/>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5" name="Footer Placeholder 4">
            <a:extLst>
              <a:ext uri="{FF2B5EF4-FFF2-40B4-BE49-F238E27FC236}">
                <a16:creationId xmlns:a16="http://schemas.microsoft.com/office/drawing/2014/main" id="{C0535DF5-1DA8-4FE3-82AC-297CC36ABD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B54F60-A90B-4534-9CB3-D3839856E5C4}"/>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340641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ACAD2C-4B1E-4211-B1BF-24556F0E2F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C410D45-0F39-4BC6-A26B-162E08532C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E4914C5-256D-4229-B554-1E7E705735E7}"/>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5" name="Footer Placeholder 4">
            <a:extLst>
              <a:ext uri="{FF2B5EF4-FFF2-40B4-BE49-F238E27FC236}">
                <a16:creationId xmlns:a16="http://schemas.microsoft.com/office/drawing/2014/main" id="{C9B69A90-ECEE-488D-8160-1CCC4340BD5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F271A76-9F9E-4D15-87A5-0B98A455DFD9}"/>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941464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395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9637-D589-4A21-B1D9-5E837179813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FD7B430-2B9E-438E-911D-43F791B35E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55DFB7-19B4-4667-843B-4C6002B698AC}"/>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5" name="Footer Placeholder 4">
            <a:extLst>
              <a:ext uri="{FF2B5EF4-FFF2-40B4-BE49-F238E27FC236}">
                <a16:creationId xmlns:a16="http://schemas.microsoft.com/office/drawing/2014/main" id="{E3CB445F-820D-4DFB-9945-0F387265D9D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D8A777C-A497-4509-83CE-8FF06D98BEDB}"/>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119450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22115-DAD4-496D-9A06-C4B038323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B222BF2-8967-4101-8882-80A3B5CD5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73B68E-BA39-4F19-A4F9-DB936663C60B}"/>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5" name="Footer Placeholder 4">
            <a:extLst>
              <a:ext uri="{FF2B5EF4-FFF2-40B4-BE49-F238E27FC236}">
                <a16:creationId xmlns:a16="http://schemas.microsoft.com/office/drawing/2014/main" id="{9012F06E-1197-4428-A34A-68D823F828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B48C187-66C1-499F-AB06-C941DF4CA738}"/>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3004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3E005-2BCD-4C37-A3AA-E97E3340EC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F10B7DF-9215-487B-9C4C-3BDF19716A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496A595-8914-4384-8607-7F73248BF3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3B9FB6C-AB34-4284-A2F9-4F843E949863}"/>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6" name="Footer Placeholder 5">
            <a:extLst>
              <a:ext uri="{FF2B5EF4-FFF2-40B4-BE49-F238E27FC236}">
                <a16:creationId xmlns:a16="http://schemas.microsoft.com/office/drawing/2014/main" id="{255E97AD-959F-405E-82A4-701195EFA1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8BA4DFE-5BB0-4339-8A3B-BCA0A222AE77}"/>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132886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71188-BD6F-4C81-84BC-6B59F9226AF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1A4E21C-8734-4D12-AB0B-8CEF2603CF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3540C-D3E6-4FDE-94BC-62AA83FAA0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269A803-34B4-401E-AB57-E76185FE1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175EC4-048D-4DE2-8DDA-3DA8B63AF1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3802FF7-BBCC-4D49-B34D-BC801476D905}"/>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8" name="Footer Placeholder 7">
            <a:extLst>
              <a:ext uri="{FF2B5EF4-FFF2-40B4-BE49-F238E27FC236}">
                <a16:creationId xmlns:a16="http://schemas.microsoft.com/office/drawing/2014/main" id="{86AC8987-71A9-4297-A494-979D89019A2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728F10E-3799-49E1-BB04-48B92C061B94}"/>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342524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D442-F93D-4133-8485-A7D1616469A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59C2F90-E097-4A03-91F6-599EF7ED612F}"/>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4" name="Footer Placeholder 3">
            <a:extLst>
              <a:ext uri="{FF2B5EF4-FFF2-40B4-BE49-F238E27FC236}">
                <a16:creationId xmlns:a16="http://schemas.microsoft.com/office/drawing/2014/main" id="{05213CDF-FE76-4A3E-878D-A685681F481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C366AD7-043C-4554-9E1B-D2D173681C3E}"/>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3038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319174-2F18-4715-BC08-77F84D65745D}"/>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3" name="Footer Placeholder 2">
            <a:extLst>
              <a:ext uri="{FF2B5EF4-FFF2-40B4-BE49-F238E27FC236}">
                <a16:creationId xmlns:a16="http://schemas.microsoft.com/office/drawing/2014/main" id="{E1E5467C-04E9-455D-921C-D5BFC1A4491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AA3F1F2-2913-49DB-BAFE-D033FEC540A1}"/>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235683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7DC4B-A6A8-42CB-B35B-F00B5C05A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C4A7C1E-B258-401C-AE5F-E759C3ED7B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DE6A3FE-CDD1-4DEF-AF3B-7C34F60B4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F94BCE-F7D3-4794-B4B5-267352DDA1D3}"/>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6" name="Footer Placeholder 5">
            <a:extLst>
              <a:ext uri="{FF2B5EF4-FFF2-40B4-BE49-F238E27FC236}">
                <a16:creationId xmlns:a16="http://schemas.microsoft.com/office/drawing/2014/main" id="{60699801-F3BB-4DD5-BE8C-DA458A5C3AD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E394338-17C4-4015-8E8F-FC8092F47CCF}"/>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53497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5AAC9-5D02-48BB-A402-5E52AED89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D335DB3-8853-4E13-ABF3-E04285B30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06A920B-FDE2-4618-982E-92BE7D404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3563D4-E3F6-471D-A2F0-B0AE57A7405C}"/>
              </a:ext>
            </a:extLst>
          </p:cNvPr>
          <p:cNvSpPr>
            <a:spLocks noGrp="1"/>
          </p:cNvSpPr>
          <p:nvPr>
            <p:ph type="dt" sz="half" idx="10"/>
          </p:nvPr>
        </p:nvSpPr>
        <p:spPr/>
        <p:txBody>
          <a:bodyPr/>
          <a:lstStyle/>
          <a:p>
            <a:fld id="{269F3123-F3D6-489C-BBF4-DD81E03D11E7}" type="datetimeFigureOut">
              <a:rPr lang="en-IN" smtClean="0"/>
              <a:t>16-03-2022</a:t>
            </a:fld>
            <a:endParaRPr lang="en-IN"/>
          </a:p>
        </p:txBody>
      </p:sp>
      <p:sp>
        <p:nvSpPr>
          <p:cNvPr id="6" name="Footer Placeholder 5">
            <a:extLst>
              <a:ext uri="{FF2B5EF4-FFF2-40B4-BE49-F238E27FC236}">
                <a16:creationId xmlns:a16="http://schemas.microsoft.com/office/drawing/2014/main" id="{4AD3562F-EBE8-4FF3-A304-7E23B793EB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E36E78-71AF-4673-8F34-5682F4348BE4}"/>
              </a:ext>
            </a:extLst>
          </p:cNvPr>
          <p:cNvSpPr>
            <a:spLocks noGrp="1"/>
          </p:cNvSpPr>
          <p:nvPr>
            <p:ph type="sldNum" sz="quarter" idx="12"/>
          </p:nvPr>
        </p:nvSpPr>
        <p:spPr/>
        <p:txBody>
          <a:bodyPr/>
          <a:lstStyle/>
          <a:p>
            <a:fld id="{2ED31332-2085-465B-A9A5-04EE62B6787D}" type="slidenum">
              <a:rPr lang="en-IN" smtClean="0"/>
              <a:t>‹#›</a:t>
            </a:fld>
            <a:endParaRPr lang="en-IN"/>
          </a:p>
        </p:txBody>
      </p:sp>
    </p:spTree>
    <p:extLst>
      <p:ext uri="{BB962C8B-B14F-4D97-AF65-F5344CB8AC3E}">
        <p14:creationId xmlns:p14="http://schemas.microsoft.com/office/powerpoint/2010/main" val="339640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EFCC11-4E9B-4015-A877-63DC7B24F7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896996F-D473-4F0B-BC1D-8C960FE972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28F78E-D17B-492F-807C-E1ECC6DA0D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F3123-F3D6-489C-BBF4-DD81E03D11E7}" type="datetimeFigureOut">
              <a:rPr lang="en-IN" smtClean="0"/>
              <a:t>16-03-2022</a:t>
            </a:fld>
            <a:endParaRPr lang="en-IN"/>
          </a:p>
        </p:txBody>
      </p:sp>
      <p:sp>
        <p:nvSpPr>
          <p:cNvPr id="5" name="Footer Placeholder 4">
            <a:extLst>
              <a:ext uri="{FF2B5EF4-FFF2-40B4-BE49-F238E27FC236}">
                <a16:creationId xmlns:a16="http://schemas.microsoft.com/office/drawing/2014/main" id="{A802BF3A-0BF3-4360-94DA-9EF2650BB3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2230C50-5DF5-40D8-A276-9768BFA5A2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31332-2085-465B-A9A5-04EE62B6787D}" type="slidenum">
              <a:rPr lang="en-IN" smtClean="0"/>
              <a:t>‹#›</a:t>
            </a:fld>
            <a:endParaRPr lang="en-IN"/>
          </a:p>
        </p:txBody>
      </p:sp>
    </p:spTree>
    <p:extLst>
      <p:ext uri="{BB962C8B-B14F-4D97-AF65-F5344CB8AC3E}">
        <p14:creationId xmlns:p14="http://schemas.microsoft.com/office/powerpoint/2010/main" val="359107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5902" y="230589"/>
            <a:ext cx="9998723" cy="6257937"/>
          </a:xfrm>
          <a:prstGeom prst="rect">
            <a:avLst/>
          </a:prstGeom>
          <a:noFill/>
        </p:spPr>
        <p:txBody>
          <a:bodyPr wrap="square" lIns="0" tIns="0" rIns="0" bIns="0" numCol="2" spcCol="324000" rtlCol="0">
            <a:noAutofit/>
          </a:bodyPr>
          <a:lstStyle/>
          <a:p>
            <a:r>
              <a:rPr lang="en-GB" sz="700" b="1" dirty="0">
                <a:solidFill>
                  <a:srgbClr val="63666A"/>
                </a:solidFill>
                <a:latin typeface="GE Inspira Sans" charset="0"/>
                <a:ea typeface="GE Inspira Sans" charset="0"/>
                <a:cs typeface="GE Inspira Sans" charset="0"/>
              </a:rPr>
              <a:t>PRESCRIBING INFORMATION CLARISCAN™ – </a:t>
            </a:r>
            <a:r>
              <a:rPr lang="en-GB" sz="700" b="1" dirty="0" err="1">
                <a:solidFill>
                  <a:srgbClr val="63666A"/>
                </a:solidFill>
                <a:latin typeface="GE Inspira Sans" charset="0"/>
                <a:ea typeface="GE Inspira Sans" charset="0"/>
                <a:cs typeface="GE Inspira Sans" charset="0"/>
              </a:rPr>
              <a:t>gadoteric</a:t>
            </a:r>
            <a:r>
              <a:rPr lang="en-GB" sz="700" b="1" dirty="0">
                <a:solidFill>
                  <a:srgbClr val="63666A"/>
                </a:solidFill>
                <a:latin typeface="GE Inspira Sans" charset="0"/>
                <a:ea typeface="GE Inspira Sans" charset="0"/>
                <a:cs typeface="GE Inspira Sans" charset="0"/>
              </a:rPr>
              <a:t> acid</a:t>
            </a:r>
            <a:endParaRPr lang="en-GB" sz="700" dirty="0">
              <a:solidFill>
                <a:srgbClr val="63666A"/>
              </a:solidFill>
              <a:latin typeface="GE Inspira Sans" charset="0"/>
              <a:ea typeface="GE Inspira Sans" charset="0"/>
              <a:cs typeface="GE Inspira Sans" charset="0"/>
            </a:endParaRPr>
          </a:p>
          <a:p>
            <a:r>
              <a:rPr lang="en-GB" sz="700" i="1" dirty="0">
                <a:solidFill>
                  <a:srgbClr val="63666A"/>
                </a:solidFill>
                <a:latin typeface="GE Inspira Sans" charset="0"/>
                <a:ea typeface="GE Inspira Sans" charset="0"/>
                <a:cs typeface="GE Inspira Sans" charset="0"/>
              </a:rPr>
              <a:t>Please refer to full national Summary of Product Characteristics (</a:t>
            </a:r>
            <a:r>
              <a:rPr lang="en-GB" sz="700" i="1" dirty="0" err="1">
                <a:solidFill>
                  <a:srgbClr val="63666A"/>
                </a:solidFill>
                <a:latin typeface="GE Inspira Sans" charset="0"/>
                <a:ea typeface="GE Inspira Sans" charset="0"/>
                <a:cs typeface="GE Inspira Sans" charset="0"/>
              </a:rPr>
              <a:t>SmPC</a:t>
            </a:r>
            <a:r>
              <a:rPr lang="en-GB" sz="700" i="1" dirty="0">
                <a:solidFill>
                  <a:srgbClr val="63666A"/>
                </a:solidFill>
                <a:latin typeface="GE Inspira Sans" charset="0"/>
                <a:ea typeface="GE Inspira Sans" charset="0"/>
                <a:cs typeface="GE Inspira Sans" charset="0"/>
              </a:rPr>
              <a:t>) before prescribing. Further information available on request.</a:t>
            </a:r>
            <a:endParaRPr lang="en-GB" sz="700" dirty="0">
              <a:solidFill>
                <a:srgbClr val="63666A"/>
              </a:solidFill>
              <a:latin typeface="GE Inspira Sans" charset="0"/>
              <a:ea typeface="GE Inspira Sans" charset="0"/>
              <a:cs typeface="GE Inspira Sans" charset="0"/>
            </a:endParaRP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PRESENTATION</a:t>
            </a:r>
            <a:endParaRPr lang="en-GB" sz="700" dirty="0">
              <a:solidFill>
                <a:srgbClr val="63666A"/>
              </a:solidFill>
              <a:latin typeface="GE Inspira Sans" charset="0"/>
              <a:ea typeface="GE Inspira Sans" charset="0"/>
              <a:cs typeface="GE Inspira Sans" charset="0"/>
            </a:endParaRPr>
          </a:p>
          <a:p>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0.5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/mL solution for injection. Solution for injection containing 279.3 mg/ml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(as </a:t>
            </a:r>
            <a:r>
              <a:rPr lang="en-GB" sz="700" dirty="0" err="1">
                <a:solidFill>
                  <a:srgbClr val="63666A"/>
                </a:solidFill>
                <a:latin typeface="GE Inspira Sans" charset="0"/>
                <a:ea typeface="GE Inspira Sans" charset="0"/>
                <a:cs typeface="GE Inspira Sans" charset="0"/>
              </a:rPr>
              <a:t>gadoterate</a:t>
            </a:r>
            <a:r>
              <a:rPr lang="en-GB" sz="700" dirty="0">
                <a:solidFill>
                  <a:srgbClr val="63666A"/>
                </a:solidFill>
                <a:latin typeface="GE Inspira Sans" charset="0"/>
                <a:ea typeface="GE Inspira Sans" charset="0"/>
                <a:cs typeface="GE Inspira Sans" charset="0"/>
              </a:rPr>
              <a:t> </a:t>
            </a:r>
            <a:r>
              <a:rPr lang="en-GB" sz="700" dirty="0" err="1">
                <a:solidFill>
                  <a:srgbClr val="63666A"/>
                </a:solidFill>
                <a:latin typeface="GE Inspira Sans" charset="0"/>
                <a:ea typeface="GE Inspira Sans" charset="0"/>
                <a:cs typeface="GE Inspira Sans" charset="0"/>
              </a:rPr>
              <a:t>meglumine</a:t>
            </a:r>
            <a:r>
              <a:rPr lang="en-GB" sz="700" dirty="0">
                <a:solidFill>
                  <a:srgbClr val="63666A"/>
                </a:solidFill>
                <a:latin typeface="GE Inspira Sans" charset="0"/>
                <a:ea typeface="GE Inspira Sans" charset="0"/>
                <a:cs typeface="GE Inspira Sans" charset="0"/>
              </a:rPr>
              <a:t>) equivalent to 0.5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a:t>
            </a:r>
            <a:r>
              <a:rPr lang="en-GB" sz="700" dirty="0" err="1">
                <a:solidFill>
                  <a:srgbClr val="63666A"/>
                </a:solidFill>
                <a:latin typeface="GE Inspira Sans" charset="0"/>
                <a:ea typeface="GE Inspira Sans" charset="0"/>
                <a:cs typeface="GE Inspira Sans" charset="0"/>
              </a:rPr>
              <a:t>mL.</a:t>
            </a:r>
            <a:endParaRPr lang="en-GB" sz="700" dirty="0">
              <a:solidFill>
                <a:srgbClr val="63666A"/>
              </a:solidFill>
              <a:latin typeface="GE Inspira Sans" charset="0"/>
              <a:ea typeface="GE Inspira Sans" charset="0"/>
              <a:cs typeface="GE Inspira Sans" charset="0"/>
            </a:endParaRP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INDICATIONS</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For diagnostic use only.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is a contrast agent indicated for enhancement of the contrast in MRI for a better visualisation/delineation. Adult population and paediatric population (0-18 years): lesions of the brain, spine, and surrounding tissues. Adults and children over 6 months Whole body MRI. Non-coronary angiography in adults only.</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DOSAGE AND METHOD OF ADMINISTRATION</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This medicinal product should only be administered by trained healthcare professionals with technical expertise in performing and interpreting gadolinium enhanced MRI. </a:t>
            </a:r>
            <a:r>
              <a:rPr lang="en-GB" sz="700" b="1" dirty="0">
                <a:solidFill>
                  <a:srgbClr val="63666A"/>
                </a:solidFill>
                <a:latin typeface="GE Inspira Sans" charset="0"/>
                <a:ea typeface="GE Inspira Sans" charset="0"/>
                <a:cs typeface="GE Inspira Sans" charset="0"/>
              </a:rPr>
              <a:t>MRI of brain and spine:</a:t>
            </a:r>
            <a:r>
              <a:rPr lang="en-GB" sz="700" dirty="0">
                <a:solidFill>
                  <a:srgbClr val="63666A"/>
                </a:solidFill>
                <a:latin typeface="GE Inspira Sans" charset="0"/>
                <a:ea typeface="GE Inspira Sans" charset="0"/>
                <a:cs typeface="GE Inspira Sans" charset="0"/>
              </a:rPr>
              <a:t> </a:t>
            </a:r>
            <a:r>
              <a:rPr lang="en-GB" sz="700" i="1" dirty="0">
                <a:solidFill>
                  <a:srgbClr val="63666A"/>
                </a:solidFill>
                <a:latin typeface="GE Inspira Sans" charset="0"/>
                <a:ea typeface="GE Inspira Sans" charset="0"/>
                <a:cs typeface="GE Inspira Sans" charset="0"/>
              </a:rPr>
              <a:t>Adults:</a:t>
            </a:r>
            <a:r>
              <a:rPr lang="en-GB" sz="700" dirty="0">
                <a:solidFill>
                  <a:srgbClr val="63666A"/>
                </a:solidFill>
                <a:latin typeface="GE Inspira Sans" charset="0"/>
                <a:ea typeface="GE Inspira Sans" charset="0"/>
                <a:cs typeface="GE Inspira Sans" charset="0"/>
              </a:rPr>
              <a:t> The recommended dose is 0.1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/kg BW, i.e. 0.2 mL/kg BW. In patients with brain </a:t>
            </a:r>
            <a:r>
              <a:rPr lang="en-GB" sz="700" dirty="0" err="1">
                <a:solidFill>
                  <a:srgbClr val="63666A"/>
                </a:solidFill>
                <a:latin typeface="GE Inspira Sans" charset="0"/>
                <a:ea typeface="GE Inspira Sans" charset="0"/>
                <a:cs typeface="GE Inspira Sans" charset="0"/>
              </a:rPr>
              <a:t>tumors</a:t>
            </a:r>
            <a:r>
              <a:rPr lang="en-GB" sz="700" dirty="0">
                <a:solidFill>
                  <a:srgbClr val="63666A"/>
                </a:solidFill>
                <a:latin typeface="GE Inspira Sans" charset="0"/>
                <a:ea typeface="GE Inspira Sans" charset="0"/>
                <a:cs typeface="GE Inspira Sans" charset="0"/>
              </a:rPr>
              <a:t>, an additional dose of 0.2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/kg BW, i.e. 0.4 mL/kg BW, may improve </a:t>
            </a:r>
            <a:r>
              <a:rPr lang="en-GB" sz="700" dirty="0" err="1">
                <a:solidFill>
                  <a:srgbClr val="63666A"/>
                </a:solidFill>
                <a:latin typeface="GE Inspira Sans" charset="0"/>
                <a:ea typeface="GE Inspira Sans" charset="0"/>
                <a:cs typeface="GE Inspira Sans" charset="0"/>
              </a:rPr>
              <a:t>tumor</a:t>
            </a:r>
            <a:r>
              <a:rPr lang="en-GB" sz="700" dirty="0">
                <a:solidFill>
                  <a:srgbClr val="63666A"/>
                </a:solidFill>
                <a:latin typeface="GE Inspira Sans" charset="0"/>
                <a:ea typeface="GE Inspira Sans" charset="0"/>
                <a:cs typeface="GE Inspira Sans" charset="0"/>
              </a:rPr>
              <a:t> characterisation and facilitate therapeutic decision making. </a:t>
            </a:r>
            <a:r>
              <a:rPr lang="en-GB" sz="700" i="1" dirty="0">
                <a:solidFill>
                  <a:srgbClr val="63666A"/>
                </a:solidFill>
                <a:latin typeface="GE Inspira Sans" charset="0"/>
                <a:ea typeface="GE Inspira Sans" charset="0"/>
                <a:cs typeface="GE Inspira Sans" charset="0"/>
              </a:rPr>
              <a:t>Children (0-18 years):</a:t>
            </a:r>
            <a:r>
              <a:rPr lang="en-GB" sz="700" dirty="0">
                <a:solidFill>
                  <a:srgbClr val="63666A"/>
                </a:solidFill>
                <a:latin typeface="GE Inspira Sans" charset="0"/>
                <a:ea typeface="GE Inspira Sans" charset="0"/>
                <a:cs typeface="GE Inspira Sans" charset="0"/>
              </a:rPr>
              <a:t> The recommended and maximum dose of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is 0.1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/kg body weight. Do not use more than one dose during a scan. Careful consideration in neonates up to 4 weeks and infants up to 1 year of age. Lack of information on repeated administration,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injections should not be repeated before 7 days. </a:t>
            </a:r>
            <a:r>
              <a:rPr lang="en-GB" sz="700" b="1" dirty="0">
                <a:solidFill>
                  <a:srgbClr val="63666A"/>
                </a:solidFill>
                <a:latin typeface="GE Inspira Sans" charset="0"/>
                <a:ea typeface="GE Inspira Sans" charset="0"/>
                <a:cs typeface="GE Inspira Sans" charset="0"/>
              </a:rPr>
              <a:t>Whole body MRI (including lesions of the liver, kidneys, pancreas, pelvis, lungs, heart, breast, and musculoskeletal system):</a:t>
            </a:r>
            <a:r>
              <a:rPr lang="en-GB" sz="700" dirty="0">
                <a:solidFill>
                  <a:srgbClr val="63666A"/>
                </a:solidFill>
                <a:latin typeface="GE Inspira Sans" charset="0"/>
                <a:ea typeface="GE Inspira Sans" charset="0"/>
                <a:cs typeface="GE Inspira Sans" charset="0"/>
              </a:rPr>
              <a:t> </a:t>
            </a:r>
            <a:r>
              <a:rPr lang="en-GB" sz="700" i="1" dirty="0">
                <a:solidFill>
                  <a:srgbClr val="63666A"/>
                </a:solidFill>
                <a:latin typeface="GE Inspira Sans" charset="0"/>
                <a:ea typeface="GE Inspira Sans" charset="0"/>
                <a:cs typeface="GE Inspira Sans" charset="0"/>
              </a:rPr>
              <a:t>Adults and children over 6 months:</a:t>
            </a:r>
            <a:r>
              <a:rPr lang="en-GB" sz="700" dirty="0">
                <a:solidFill>
                  <a:srgbClr val="63666A"/>
                </a:solidFill>
                <a:latin typeface="GE Inspira Sans" charset="0"/>
                <a:ea typeface="GE Inspira Sans" charset="0"/>
                <a:cs typeface="GE Inspira Sans" charset="0"/>
              </a:rPr>
              <a:t> The recommended dose is 0.1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/kg BW, i.e. 0.2 mL/kg BW. </a:t>
            </a:r>
            <a:r>
              <a:rPr lang="en-GB" sz="700" b="1" dirty="0">
                <a:solidFill>
                  <a:srgbClr val="63666A"/>
                </a:solidFill>
                <a:latin typeface="GE Inspira Sans" charset="0"/>
                <a:ea typeface="GE Inspira Sans" charset="0"/>
                <a:cs typeface="GE Inspira Sans" charset="0"/>
              </a:rPr>
              <a:t>Angiography:</a:t>
            </a:r>
            <a:r>
              <a:rPr lang="en-GB" sz="700" dirty="0">
                <a:solidFill>
                  <a:srgbClr val="63666A"/>
                </a:solidFill>
                <a:latin typeface="GE Inspira Sans" charset="0"/>
                <a:ea typeface="GE Inspira Sans" charset="0"/>
                <a:cs typeface="GE Inspira Sans" charset="0"/>
              </a:rPr>
              <a:t> </a:t>
            </a:r>
            <a:r>
              <a:rPr lang="en-GB" sz="700" i="1" dirty="0">
                <a:solidFill>
                  <a:srgbClr val="63666A"/>
                </a:solidFill>
                <a:latin typeface="GE Inspira Sans" charset="0"/>
                <a:ea typeface="GE Inspira Sans" charset="0"/>
                <a:cs typeface="GE Inspira Sans" charset="0"/>
              </a:rPr>
              <a:t>Adults only:</a:t>
            </a:r>
            <a:r>
              <a:rPr lang="en-GB" sz="700" dirty="0">
                <a:solidFill>
                  <a:srgbClr val="63666A"/>
                </a:solidFill>
                <a:latin typeface="GE Inspira Sans" charset="0"/>
                <a:ea typeface="GE Inspira Sans" charset="0"/>
                <a:cs typeface="GE Inspira Sans" charset="0"/>
              </a:rPr>
              <a:t> The recommended dose, IV injection is 0.1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/kg BW, i.e. 0.2 mL/kg BW. </a:t>
            </a:r>
            <a:r>
              <a:rPr lang="en-GB" sz="700" b="1" dirty="0">
                <a:solidFill>
                  <a:srgbClr val="63666A"/>
                </a:solidFill>
                <a:latin typeface="GE Inspira Sans" charset="0"/>
                <a:ea typeface="GE Inspira Sans" charset="0"/>
                <a:cs typeface="GE Inspira Sans" charset="0"/>
              </a:rPr>
              <a:t>Impaired renal function: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should only be used in patients with severe renal impairment (GFR &lt; 30 mL/min/1.73 m2) and in patients in the perioperative liver transplantation period after careful risk/benefit assessment and if the diagnostic information is essential and not available with non-contrast enhanced MRI If it is necessary to use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the dose should not exceed 0.1 </a:t>
            </a:r>
            <a:r>
              <a:rPr lang="en-GB" sz="700" dirty="0" err="1">
                <a:solidFill>
                  <a:srgbClr val="63666A"/>
                </a:solidFill>
                <a:latin typeface="GE Inspira Sans" charset="0"/>
                <a:ea typeface="GE Inspira Sans" charset="0"/>
                <a:cs typeface="GE Inspira Sans" charset="0"/>
              </a:rPr>
              <a:t>mmol</a:t>
            </a:r>
            <a:r>
              <a:rPr lang="en-GB" sz="700" dirty="0">
                <a:solidFill>
                  <a:srgbClr val="63666A"/>
                </a:solidFill>
                <a:latin typeface="GE Inspira Sans" charset="0"/>
                <a:ea typeface="GE Inspira Sans" charset="0"/>
                <a:cs typeface="GE Inspira Sans" charset="0"/>
              </a:rPr>
              <a:t>/kg body weight. Because of the lack of information on repeated administration,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injections should not be repeated before 7 days. </a:t>
            </a:r>
            <a:r>
              <a:rPr lang="en-GB" sz="700" b="1" dirty="0">
                <a:solidFill>
                  <a:srgbClr val="63666A"/>
                </a:solidFill>
                <a:latin typeface="GE Inspira Sans" charset="0"/>
                <a:ea typeface="GE Inspira Sans" charset="0"/>
                <a:cs typeface="GE Inspira Sans" charset="0"/>
              </a:rPr>
              <a:t>Elderly (aged 65 years and above):</a:t>
            </a:r>
            <a:r>
              <a:rPr lang="en-GB" sz="700" dirty="0">
                <a:solidFill>
                  <a:srgbClr val="63666A"/>
                </a:solidFill>
                <a:latin typeface="GE Inspira Sans" charset="0"/>
                <a:ea typeface="GE Inspira Sans" charset="0"/>
                <a:cs typeface="GE Inspira Sans" charset="0"/>
              </a:rPr>
              <a:t> No dosage adjustment, but exercise caution. </a:t>
            </a:r>
            <a:r>
              <a:rPr lang="en-GB" sz="700" b="1" dirty="0">
                <a:solidFill>
                  <a:srgbClr val="63666A"/>
                </a:solidFill>
                <a:latin typeface="GE Inspira Sans" charset="0"/>
                <a:ea typeface="GE Inspira Sans" charset="0"/>
                <a:cs typeface="GE Inspira Sans" charset="0"/>
              </a:rPr>
              <a:t>Impaired hepatic function:</a:t>
            </a:r>
            <a:r>
              <a:rPr lang="en-GB" sz="700" dirty="0">
                <a:solidFill>
                  <a:srgbClr val="63666A"/>
                </a:solidFill>
                <a:latin typeface="GE Inspira Sans" charset="0"/>
                <a:ea typeface="GE Inspira Sans" charset="0"/>
                <a:cs typeface="GE Inspira Sans" charset="0"/>
              </a:rPr>
              <a:t> The adult dose applies. Caution recommended, especially in perioperative liver transplantation period (see above impaired renal function). </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CONTRAINDICATIONS</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Hypersensitivity to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to </a:t>
            </a:r>
            <a:r>
              <a:rPr lang="en-GB" sz="700" dirty="0" err="1">
                <a:solidFill>
                  <a:srgbClr val="63666A"/>
                </a:solidFill>
                <a:latin typeface="GE Inspira Sans" charset="0"/>
                <a:ea typeface="GE Inspira Sans" charset="0"/>
                <a:cs typeface="GE Inspira Sans" charset="0"/>
              </a:rPr>
              <a:t>meglumine</a:t>
            </a:r>
            <a:r>
              <a:rPr lang="en-GB" sz="700" dirty="0">
                <a:solidFill>
                  <a:srgbClr val="63666A"/>
                </a:solidFill>
                <a:latin typeface="GE Inspira Sans" charset="0"/>
                <a:ea typeface="GE Inspira Sans" charset="0"/>
                <a:cs typeface="GE Inspira Sans" charset="0"/>
              </a:rPr>
              <a:t> or to any medicinal products containing gadolinium. </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WARNINGS AND PRECAUTIONS</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Appropriate facilities should be readily available for any complication, as well as for emergency treatment of severe reaction to the contrast agent (e.g. hypersensitivity, seizures). The usual precaution for MRI examination should be taken. Regarding any metallic object such as exclusion of patients with pacemakers, vascular clips, infusion pumps, nerve stimulators, cochlear implants, or suspected </a:t>
            </a:r>
            <a:r>
              <a:rPr lang="en-GB" sz="700" dirty="0" err="1">
                <a:solidFill>
                  <a:srgbClr val="63666A"/>
                </a:solidFill>
                <a:latin typeface="GE Inspira Sans" charset="0"/>
                <a:ea typeface="GE Inspira Sans" charset="0"/>
                <a:cs typeface="GE Inspira Sans" charset="0"/>
              </a:rPr>
              <a:t>intracorporeal</a:t>
            </a:r>
            <a:r>
              <a:rPr lang="en-GB" sz="700" dirty="0">
                <a:solidFill>
                  <a:srgbClr val="63666A"/>
                </a:solidFill>
                <a:latin typeface="GE Inspira Sans" charset="0"/>
                <a:ea typeface="GE Inspira Sans" charset="0"/>
                <a:cs typeface="GE Inspira Sans" charset="0"/>
              </a:rPr>
              <a:t> metallic foreign bodies, particularly in the eye. </a:t>
            </a:r>
            <a:r>
              <a:rPr lang="en-GB" sz="700" b="1" dirty="0">
                <a:solidFill>
                  <a:srgbClr val="63666A"/>
                </a:solidFill>
                <a:latin typeface="GE Inspira Sans" charset="0"/>
                <a:ea typeface="GE Inspira Sans" charset="0"/>
                <a:cs typeface="GE Inspira Sans" charset="0"/>
              </a:rPr>
              <a:t>Not for intrathecal use: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is administered strictly by intravenous injection only.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must not be administered by subarachnoid (or epidural) injections. </a:t>
            </a:r>
            <a:r>
              <a:rPr lang="en-GB" sz="700" b="1" dirty="0">
                <a:solidFill>
                  <a:srgbClr val="63666A"/>
                </a:solidFill>
                <a:latin typeface="GE Inspira Sans" charset="0"/>
                <a:ea typeface="GE Inspira Sans" charset="0"/>
                <a:cs typeface="GE Inspira Sans" charset="0"/>
              </a:rPr>
              <a:t>Extravasation:</a:t>
            </a:r>
            <a:r>
              <a:rPr lang="en-GB" sz="700" dirty="0">
                <a:solidFill>
                  <a:srgbClr val="63666A"/>
                </a:solidFill>
                <a:latin typeface="GE Inspira Sans" charset="0"/>
                <a:ea typeface="GE Inspira Sans" charset="0"/>
                <a:cs typeface="GE Inspira Sans" charset="0"/>
              </a:rPr>
              <a:t> In the event of extravasation local intolerance reactions may be observed, necessitating short term local treatment. </a:t>
            </a:r>
            <a:r>
              <a:rPr lang="en-GB" sz="700" b="1" dirty="0">
                <a:solidFill>
                  <a:srgbClr val="63666A"/>
                </a:solidFill>
                <a:latin typeface="GE Inspira Sans" charset="0"/>
                <a:ea typeface="GE Inspira Sans" charset="0"/>
                <a:cs typeface="GE Inspira Sans" charset="0"/>
              </a:rPr>
              <a:t>Hypersensitivity reactions: </a:t>
            </a:r>
            <a:r>
              <a:rPr lang="en-GB" sz="700" dirty="0">
                <a:solidFill>
                  <a:srgbClr val="63666A"/>
                </a:solidFill>
                <a:latin typeface="GE Inspira Sans" charset="0"/>
                <a:ea typeface="GE Inspira Sans" charset="0"/>
                <a:cs typeface="GE Inspira Sans" charset="0"/>
              </a:rPr>
              <a:t>Hypersensitivity reactions can occur, including life-threatening, and may be either allergic (described as anaphylactic reactions when serious) or non-allergic. They can be either immediate (less than 60 minutes), or delayed (up to 7 days). Anaphylactic reactions can occur immediately and can be fatal. Hypersensitivity reactions may be independent of the dose, may occur after even the first dose of the product, and are often unpredictable. There is always a risk of hypersensitivity regardless of the dose injected. Patients who have already experienced a reaction during previous administration of a gadolinium-containing MRI contrast agent present an increased risk of experiencing another reaction on subsequent administration of the same product, or possibly other products, and are therefore considered to be at high risk. The injection of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may aggravate symptoms of an existing asthma. In patients with asthma unbalanced by the treatment, the decision to use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must be made after careful evaluation of the risk/benefit ratio. As known from the use of iodinated contrast media, hypersensitivity reactions can be aggravated in patients on beta-blockers, and particularly in the presence of bronchial asthma. These patients may be refractory to standard treatment of hypersensitivity reactions with beta-agonists. Before any contrast medium is injected, the patient should be questioned for a history of allergy (e.g. fish and seafood allergy, hay fever, hives), sensitivity to contrast media and bronchial asthma as the reported incidence of adverse reactions to contrast media is higher in patients with these conditions and premedication with antihistamines and/or glucocorticoids may be considered. During the examination, supervision by a physician is necessary. If hypersensitivity reactions occur, administration of the contrast medium must be discontinued immediately and, if necessary, specific therapy instituted. A venous access should thus be kept during the entire examination. To permit immediate emergency countermeasures, appropriate drugs (e.g. adrenaline and antihistamines), an endotracheal tube and a respirator should be ready at hand. </a:t>
            </a:r>
            <a:r>
              <a:rPr lang="en-GB" sz="700" b="1" dirty="0">
                <a:solidFill>
                  <a:srgbClr val="63666A"/>
                </a:solidFill>
                <a:latin typeface="GE Inspira Sans" charset="0"/>
                <a:ea typeface="GE Inspira Sans" charset="0"/>
                <a:cs typeface="GE Inspira Sans" charset="0"/>
              </a:rPr>
              <a:t>Nephrogenic Systemic Fibrosis (NSF): </a:t>
            </a:r>
            <a:r>
              <a:rPr lang="en-GB" sz="700" dirty="0">
                <a:solidFill>
                  <a:srgbClr val="63666A"/>
                </a:solidFill>
                <a:latin typeface="GE Inspira Sans" charset="0"/>
                <a:ea typeface="GE Inspira Sans" charset="0"/>
                <a:cs typeface="GE Inspira Sans" charset="0"/>
              </a:rPr>
              <a:t>There have been reports of </a:t>
            </a:r>
            <a:r>
              <a:rPr lang="en-GB" sz="700" b="1" i="1" dirty="0">
                <a:solidFill>
                  <a:srgbClr val="63666A"/>
                </a:solidFill>
                <a:latin typeface="GE Inspira Sans" charset="0"/>
                <a:ea typeface="GE Inspira Sans" charset="0"/>
                <a:cs typeface="GE Inspira Sans" charset="0"/>
              </a:rPr>
              <a:t>nephrogenic systemic fibrosis (NSF)</a:t>
            </a:r>
            <a:r>
              <a:rPr lang="en-GB" sz="700" dirty="0">
                <a:solidFill>
                  <a:srgbClr val="63666A"/>
                </a:solidFill>
                <a:latin typeface="GE Inspira Sans" charset="0"/>
                <a:ea typeface="GE Inspira Sans" charset="0"/>
                <a:cs typeface="GE Inspira Sans" charset="0"/>
              </a:rPr>
              <a:t> associated with use of some gadolinium-containing contrast agents in patients with acute or chronic severe renal impairment (GFR &lt; 30 mL/min/1.73 m2). Patients undergoing liver transplantation are at particular high risk since the incidence of acute renal failure is high in this group. As there is a possibility that NSF may occur with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it should therefore only be used in patients with severe renal impairment and in patients in the perioperative liver transplantation period after careful risk/benefit assessment and if the diagnostic information is essential and not available with non-contrast enhanced MRI. Haemodialysis shortly after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administration may be useful at removing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from the body. There is no evidence to support the initiation of haemodialysis for prevention or treatment of NSF in patients not already undergoing haemodialysis. Prior to administration of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it is recommended that all patients are screened for renal dysfunction by obtaining laboratory tests. </a:t>
            </a:r>
            <a:r>
              <a:rPr lang="en-GB" sz="700" b="1" dirty="0">
                <a:solidFill>
                  <a:srgbClr val="63666A"/>
                </a:solidFill>
                <a:latin typeface="GE Inspira Sans" charset="0"/>
                <a:ea typeface="GE Inspira Sans" charset="0"/>
                <a:cs typeface="GE Inspira Sans" charset="0"/>
              </a:rPr>
              <a:t>CNS disorders: </a:t>
            </a:r>
            <a:r>
              <a:rPr lang="en-GB" sz="700" dirty="0">
                <a:solidFill>
                  <a:srgbClr val="63666A"/>
                </a:solidFill>
                <a:latin typeface="GE Inspira Sans" charset="0"/>
                <a:ea typeface="GE Inspira Sans" charset="0"/>
                <a:cs typeface="GE Inspira Sans" charset="0"/>
              </a:rPr>
              <a:t>Special precaution is necessary in patients with a low threshold for seizures. Precautionary measures and close monitoring required. All equipment and drugs necessary to counter any convulsions, must be ready. </a:t>
            </a:r>
            <a:r>
              <a:rPr lang="en-GB" sz="700" b="1" dirty="0">
                <a:solidFill>
                  <a:srgbClr val="63666A"/>
                </a:solidFill>
                <a:latin typeface="GE Inspira Sans" charset="0"/>
                <a:ea typeface="GE Inspira Sans" charset="0"/>
                <a:cs typeface="GE Inspira Sans" charset="0"/>
              </a:rPr>
              <a:t>Cardiovascular disease: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should only be administered after careful benefit assessment, only limited data. </a:t>
            </a:r>
            <a:r>
              <a:rPr lang="en-GB" sz="700" b="1" dirty="0">
                <a:solidFill>
                  <a:srgbClr val="63666A"/>
                </a:solidFill>
                <a:latin typeface="GE Inspira Sans" charset="0"/>
                <a:ea typeface="GE Inspira Sans" charset="0"/>
                <a:cs typeface="GE Inspira Sans" charset="0"/>
              </a:rPr>
              <a:t>Patient preparation: </a:t>
            </a:r>
            <a:r>
              <a:rPr lang="en-GB" sz="700" dirty="0">
                <a:solidFill>
                  <a:srgbClr val="63666A"/>
                </a:solidFill>
                <a:latin typeface="GE Inspira Sans" charset="0"/>
                <a:ea typeface="GE Inspira Sans" charset="0"/>
                <a:cs typeface="GE Inspira Sans" charset="0"/>
              </a:rPr>
              <a:t>Nausea and vomiting are known possible undesirable effects when using MRI contrast agents. The patient should therefore refrain from eating for 2 hours prior to the investigation.</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UNDESIRABLE EFFECTS</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 Nephrogenic systemic fibrosis [see Warnings and Precautions] • Hypersensitivity reactions [see Warnings and Precautions]. Side effects are usually mild to moderate in intensity and transient. A sensation of heat, cold and/or pain at the injection site is the most frequently observed reactions.</a:t>
            </a:r>
            <a:r>
              <a:rPr lang="en-GB" sz="700" b="1" dirty="0">
                <a:solidFill>
                  <a:srgbClr val="63666A"/>
                </a:solidFill>
                <a:latin typeface="GE Inspira Sans" charset="0"/>
                <a:ea typeface="GE Inspira Sans" charset="0"/>
                <a:cs typeface="GE Inspira Sans" charset="0"/>
              </a:rPr>
              <a:t> Clinical Studies Experience: </a:t>
            </a:r>
            <a:r>
              <a:rPr lang="en-GB" sz="700" dirty="0">
                <a:solidFill>
                  <a:srgbClr val="63666A"/>
                </a:solidFill>
                <a:latin typeface="GE Inspira Sans" charset="0"/>
                <a:ea typeface="GE Inspira Sans" charset="0"/>
                <a:cs typeface="GE Inspira Sans" charset="0"/>
              </a:rPr>
              <a:t>During clinical trials, headache and </a:t>
            </a:r>
            <a:r>
              <a:rPr lang="en-GB" sz="700" dirty="0" err="1">
                <a:solidFill>
                  <a:srgbClr val="63666A"/>
                </a:solidFill>
                <a:latin typeface="GE Inspira Sans" charset="0"/>
                <a:ea typeface="GE Inspira Sans" charset="0"/>
                <a:cs typeface="GE Inspira Sans" charset="0"/>
              </a:rPr>
              <a:t>paresthesia</a:t>
            </a:r>
            <a:r>
              <a:rPr lang="en-GB" sz="700" dirty="0">
                <a:solidFill>
                  <a:srgbClr val="63666A"/>
                </a:solidFill>
                <a:latin typeface="GE Inspira Sans" charset="0"/>
                <a:ea typeface="GE Inspira Sans" charset="0"/>
                <a:cs typeface="GE Inspira Sans" charset="0"/>
              </a:rPr>
              <a:t> were very commonly observed (&gt;1/10), and nausea, vomiting and skin reactions such as erythematous rash and pruritus were commonly observed (&gt;1/100 to &lt;1/10). </a:t>
            </a:r>
            <a:r>
              <a:rPr lang="en-GB" sz="700" b="1" dirty="0" err="1">
                <a:solidFill>
                  <a:srgbClr val="63666A"/>
                </a:solidFill>
                <a:latin typeface="GE Inspira Sans" charset="0"/>
                <a:ea typeface="GE Inspira Sans" charset="0"/>
                <a:cs typeface="GE Inspira Sans" charset="0"/>
              </a:rPr>
              <a:t>Postmarketing</a:t>
            </a:r>
            <a:r>
              <a:rPr lang="en-GB" sz="700" b="1" dirty="0">
                <a:solidFill>
                  <a:srgbClr val="63666A"/>
                </a:solidFill>
                <a:latin typeface="GE Inspira Sans" charset="0"/>
                <a:ea typeface="GE Inspira Sans" charset="0"/>
                <a:cs typeface="GE Inspira Sans" charset="0"/>
              </a:rPr>
              <a:t> experience: </a:t>
            </a:r>
            <a:r>
              <a:rPr lang="en-GB" sz="700" dirty="0">
                <a:solidFill>
                  <a:srgbClr val="63666A"/>
                </a:solidFill>
                <a:latin typeface="GE Inspira Sans" charset="0"/>
                <a:ea typeface="GE Inspira Sans" charset="0"/>
                <a:cs typeface="GE Inspira Sans" charset="0"/>
              </a:rPr>
              <a:t>Since post-marketing, the most commonly reported adverse reactions following administration of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are nausea, vomiting, pruritus and hypersensitivity reactions. In hypersensitivity reactions, the reactions most frequently observed are skin reactions, which can be localized, extended or generalized. These reactions occur most often immediately (during the injection or within one hour after the start of injection) or sometimes delayed (one hour to several days after injection), presenting as skin reactions in this case. </a:t>
            </a:r>
            <a:endParaRPr lang="en-US" sz="700" dirty="0">
              <a:solidFill>
                <a:srgbClr val="63666A"/>
              </a:solidFill>
              <a:latin typeface="GE Inspira Sans" charset="0"/>
              <a:ea typeface="GE Inspira Sans" charset="0"/>
              <a:cs typeface="GE Inspira Sans" charset="0"/>
            </a:endParaRPr>
          </a:p>
        </p:txBody>
      </p:sp>
      <p:grpSp>
        <p:nvGrpSpPr>
          <p:cNvPr id="9" name="Group 8"/>
          <p:cNvGrpSpPr/>
          <p:nvPr/>
        </p:nvGrpSpPr>
        <p:grpSpPr>
          <a:xfrm>
            <a:off x="9803892" y="6130545"/>
            <a:ext cx="384048" cy="306785"/>
            <a:chOff x="8279892" y="6130544"/>
            <a:chExt cx="384048" cy="306785"/>
          </a:xfrm>
        </p:grpSpPr>
        <p:cxnSp>
          <p:nvCxnSpPr>
            <p:cNvPr id="10" name="Straight Connector 9"/>
            <p:cNvCxnSpPr/>
            <p:nvPr/>
          </p:nvCxnSpPr>
          <p:spPr>
            <a:xfrm>
              <a:off x="8279892" y="6181344"/>
              <a:ext cx="3840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279892" y="6232541"/>
              <a:ext cx="3840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279892" y="6334935"/>
              <a:ext cx="3840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279892" y="6283738"/>
              <a:ext cx="3840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279892" y="6386132"/>
              <a:ext cx="3840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279892" y="6437329"/>
              <a:ext cx="38404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279892" y="6130544"/>
              <a:ext cx="19202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869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1763" y="230590"/>
            <a:ext cx="11299372" cy="6440798"/>
          </a:xfrm>
          <a:prstGeom prst="rect">
            <a:avLst/>
          </a:prstGeom>
          <a:noFill/>
        </p:spPr>
        <p:txBody>
          <a:bodyPr wrap="square" lIns="0" tIns="0" rIns="0" bIns="0" numCol="2" spcCol="324000" rtlCol="0">
            <a:noAutofit/>
          </a:bodyPr>
          <a:lstStyle/>
          <a:p>
            <a:r>
              <a:rPr lang="en-GB" sz="700" dirty="0">
                <a:solidFill>
                  <a:srgbClr val="63666A"/>
                </a:solidFill>
                <a:latin typeface="GE Inspira Sans" charset="0"/>
                <a:ea typeface="GE Inspira Sans" charset="0"/>
                <a:cs typeface="GE Inspira Sans" charset="0"/>
              </a:rPr>
              <a:t>Immediate reactions include one or more effects, which appear simultaneously or sequentially, which are most often cutaneous, respiratory and/or cardiovascular reactions. Each sign may be a warning sign of a starting shock and go very rarely to death. </a:t>
            </a:r>
            <a:r>
              <a:rPr lang="en-GB" sz="700" b="1" dirty="0">
                <a:solidFill>
                  <a:srgbClr val="63666A"/>
                </a:solidFill>
                <a:latin typeface="GE Inspira Sans" charset="0"/>
                <a:ea typeface="GE Inspira Sans" charset="0"/>
                <a:cs typeface="GE Inspira Sans" charset="0"/>
              </a:rPr>
              <a:t>Immune system disorders: </a:t>
            </a:r>
            <a:r>
              <a:rPr lang="en-GB" sz="700" dirty="0">
                <a:solidFill>
                  <a:srgbClr val="63666A"/>
                </a:solidFill>
                <a:latin typeface="GE Inspira Sans" charset="0"/>
                <a:ea typeface="GE Inspira Sans" charset="0"/>
                <a:cs typeface="GE Inspira Sans" charset="0"/>
              </a:rPr>
              <a:t>Uncommon adverse reactions are hypersensitivity, anaphylactic reaction, </a:t>
            </a:r>
            <a:r>
              <a:rPr lang="en-GB" sz="700" dirty="0" err="1">
                <a:solidFill>
                  <a:srgbClr val="63666A"/>
                </a:solidFill>
                <a:latin typeface="GE Inspira Sans" charset="0"/>
                <a:ea typeface="GE Inspira Sans" charset="0"/>
                <a:cs typeface="GE Inspira Sans" charset="0"/>
              </a:rPr>
              <a:t>anaphylactoid</a:t>
            </a:r>
            <a:r>
              <a:rPr lang="en-GB" sz="700" dirty="0">
                <a:solidFill>
                  <a:srgbClr val="63666A"/>
                </a:solidFill>
                <a:latin typeface="GE Inspira Sans" charset="0"/>
                <a:ea typeface="GE Inspira Sans" charset="0"/>
                <a:cs typeface="GE Inspira Sans" charset="0"/>
              </a:rPr>
              <a:t> reaction. </a:t>
            </a:r>
            <a:r>
              <a:rPr lang="en-GB" sz="700" b="1" dirty="0">
                <a:solidFill>
                  <a:srgbClr val="63666A"/>
                </a:solidFill>
                <a:latin typeface="GE Inspira Sans" charset="0"/>
                <a:ea typeface="GE Inspira Sans" charset="0"/>
                <a:cs typeface="GE Inspira Sans" charset="0"/>
              </a:rPr>
              <a:t>Psychiatric disorders:</a:t>
            </a:r>
            <a:r>
              <a:rPr lang="en-GB" sz="700" dirty="0">
                <a:solidFill>
                  <a:srgbClr val="63666A"/>
                </a:solidFill>
                <a:latin typeface="GE Inspira Sans" charset="0"/>
                <a:ea typeface="GE Inspira Sans" charset="0"/>
                <a:cs typeface="GE Inspira Sans" charset="0"/>
              </a:rPr>
              <a:t> Very rare adverse reactions are agitation, anxiety. </a:t>
            </a:r>
            <a:r>
              <a:rPr lang="en-GB" sz="700" b="1" dirty="0">
                <a:solidFill>
                  <a:srgbClr val="63666A"/>
                </a:solidFill>
                <a:latin typeface="GE Inspira Sans" charset="0"/>
                <a:ea typeface="GE Inspira Sans" charset="0"/>
                <a:cs typeface="GE Inspira Sans" charset="0"/>
              </a:rPr>
              <a:t>Eye disorders: </a:t>
            </a:r>
            <a:r>
              <a:rPr lang="en-GB" sz="700" dirty="0">
                <a:solidFill>
                  <a:srgbClr val="63666A"/>
                </a:solidFill>
                <a:latin typeface="GE Inspira Sans" charset="0"/>
                <a:ea typeface="GE Inspira Sans" charset="0"/>
                <a:cs typeface="GE Inspira Sans" charset="0"/>
              </a:rPr>
              <a:t>Rare reactions: conjunctivitis, ocular hyperaemia, vision blurred, lacrimation increased, eyelid oedema. </a:t>
            </a:r>
            <a:r>
              <a:rPr lang="en-GB" sz="700" b="1" dirty="0">
                <a:solidFill>
                  <a:srgbClr val="63666A"/>
                </a:solidFill>
                <a:latin typeface="GE Inspira Sans" charset="0"/>
                <a:ea typeface="GE Inspira Sans" charset="0"/>
                <a:cs typeface="GE Inspira Sans" charset="0"/>
              </a:rPr>
              <a:t>Nervous system disorders:</a:t>
            </a:r>
            <a:r>
              <a:rPr lang="en-GB" sz="700" dirty="0">
                <a:solidFill>
                  <a:srgbClr val="63666A"/>
                </a:solidFill>
                <a:latin typeface="GE Inspira Sans" charset="0"/>
                <a:ea typeface="GE Inspira Sans" charset="0"/>
                <a:cs typeface="GE Inspira Sans" charset="0"/>
              </a:rPr>
              <a:t> Very common adverse reactions are paraesthesia, headache. Rare adverse reactions are </a:t>
            </a:r>
            <a:r>
              <a:rPr lang="en-GB" sz="700" dirty="0" err="1">
                <a:solidFill>
                  <a:srgbClr val="63666A"/>
                </a:solidFill>
                <a:latin typeface="GE Inspira Sans" charset="0"/>
                <a:ea typeface="GE Inspira Sans" charset="0"/>
                <a:cs typeface="GE Inspira Sans" charset="0"/>
              </a:rPr>
              <a:t>dysgeusia</a:t>
            </a:r>
            <a:r>
              <a:rPr lang="en-GB" sz="700" dirty="0">
                <a:solidFill>
                  <a:srgbClr val="63666A"/>
                </a:solidFill>
                <a:latin typeface="GE Inspira Sans" charset="0"/>
                <a:ea typeface="GE Inspira Sans" charset="0"/>
                <a:cs typeface="GE Inspira Sans" charset="0"/>
              </a:rPr>
              <a:t>. Very rare reactions: coma, convulsion, syncope, </a:t>
            </a:r>
            <a:r>
              <a:rPr lang="en-GB" sz="700" dirty="0" err="1">
                <a:solidFill>
                  <a:srgbClr val="63666A"/>
                </a:solidFill>
                <a:latin typeface="GE Inspira Sans" charset="0"/>
                <a:ea typeface="GE Inspira Sans" charset="0"/>
                <a:cs typeface="GE Inspira Sans" charset="0"/>
              </a:rPr>
              <a:t>presyncope</a:t>
            </a:r>
            <a:r>
              <a:rPr lang="en-GB" sz="700" dirty="0">
                <a:solidFill>
                  <a:srgbClr val="63666A"/>
                </a:solidFill>
                <a:latin typeface="GE Inspira Sans" charset="0"/>
                <a:ea typeface="GE Inspira Sans" charset="0"/>
                <a:cs typeface="GE Inspira Sans" charset="0"/>
              </a:rPr>
              <a:t>, dizziness, </a:t>
            </a:r>
            <a:r>
              <a:rPr lang="en-GB" sz="700" dirty="0" err="1">
                <a:solidFill>
                  <a:srgbClr val="63666A"/>
                </a:solidFill>
                <a:latin typeface="GE Inspira Sans" charset="0"/>
                <a:ea typeface="GE Inspira Sans" charset="0"/>
                <a:cs typeface="GE Inspira Sans" charset="0"/>
              </a:rPr>
              <a:t>parosmia</a:t>
            </a:r>
            <a:r>
              <a:rPr lang="en-GB" sz="700" dirty="0">
                <a:solidFill>
                  <a:srgbClr val="63666A"/>
                </a:solidFill>
                <a:latin typeface="GE Inspira Sans" charset="0"/>
                <a:ea typeface="GE Inspira Sans" charset="0"/>
                <a:cs typeface="GE Inspira Sans" charset="0"/>
              </a:rPr>
              <a:t>, tremor. </a:t>
            </a:r>
            <a:r>
              <a:rPr lang="en-GB" sz="700" b="1" dirty="0">
                <a:solidFill>
                  <a:srgbClr val="63666A"/>
                </a:solidFill>
                <a:latin typeface="GE Inspira Sans" charset="0"/>
                <a:ea typeface="GE Inspira Sans" charset="0"/>
                <a:cs typeface="GE Inspira Sans" charset="0"/>
              </a:rPr>
              <a:t>Cardiac disorders: </a:t>
            </a:r>
            <a:r>
              <a:rPr lang="en-GB" sz="700" dirty="0">
                <a:solidFill>
                  <a:srgbClr val="63666A"/>
                </a:solidFill>
                <a:latin typeface="GE Inspira Sans" charset="0"/>
                <a:ea typeface="GE Inspira Sans" charset="0"/>
                <a:cs typeface="GE Inspira Sans" charset="0"/>
              </a:rPr>
              <a:t>Very rare reactions: cardiac arrest, bradycardia, tachycardia, arrhythmia, palpitations. </a:t>
            </a:r>
            <a:r>
              <a:rPr lang="en-GB" sz="700" b="1" dirty="0">
                <a:solidFill>
                  <a:srgbClr val="63666A"/>
                </a:solidFill>
                <a:latin typeface="GE Inspira Sans" charset="0"/>
                <a:ea typeface="GE Inspira Sans" charset="0"/>
                <a:cs typeface="GE Inspira Sans" charset="0"/>
              </a:rPr>
              <a:t>Respiratory, thoracic and mediastinal disorders:</a:t>
            </a:r>
            <a:r>
              <a:rPr lang="en-GB" sz="700" dirty="0">
                <a:solidFill>
                  <a:srgbClr val="63666A"/>
                </a:solidFill>
                <a:latin typeface="GE Inspira Sans" charset="0"/>
                <a:ea typeface="GE Inspira Sans" charset="0"/>
                <a:cs typeface="GE Inspira Sans" charset="0"/>
              </a:rPr>
              <a:t> Very rare: respiratory arrest, Rare: pulmonary oedema, bronchospasm, laryngospasm, pharyngeal oedema, dyspnoea, nasal congestion, sneezing, cough, dry throat. </a:t>
            </a:r>
            <a:r>
              <a:rPr lang="en-GB" sz="700" b="1" dirty="0">
                <a:solidFill>
                  <a:srgbClr val="63666A"/>
                </a:solidFill>
                <a:latin typeface="GE Inspira Sans" charset="0"/>
                <a:ea typeface="GE Inspira Sans" charset="0"/>
                <a:cs typeface="GE Inspira Sans" charset="0"/>
              </a:rPr>
              <a:t>Gastrointestinal disorders:</a:t>
            </a:r>
            <a:r>
              <a:rPr lang="en-GB" sz="700" dirty="0">
                <a:solidFill>
                  <a:srgbClr val="63666A"/>
                </a:solidFill>
                <a:latin typeface="GE Inspira Sans" charset="0"/>
                <a:ea typeface="GE Inspira Sans" charset="0"/>
                <a:cs typeface="GE Inspira Sans" charset="0"/>
              </a:rPr>
              <a:t> Common adverse reactions reported are nausea, vomiting. Rare reactions: diarrhoea, abdominal pain, salivary hypersecretion. </a:t>
            </a:r>
            <a:r>
              <a:rPr lang="en-GB" sz="700" b="1" dirty="0">
                <a:solidFill>
                  <a:srgbClr val="63666A"/>
                </a:solidFill>
                <a:latin typeface="GE Inspira Sans" charset="0"/>
                <a:ea typeface="GE Inspira Sans" charset="0"/>
                <a:cs typeface="GE Inspira Sans" charset="0"/>
              </a:rPr>
              <a:t>Skin and subcutaneous system disorders: </a:t>
            </a:r>
            <a:r>
              <a:rPr lang="en-GB" sz="700" dirty="0">
                <a:solidFill>
                  <a:srgbClr val="63666A"/>
                </a:solidFill>
                <a:latin typeface="GE Inspira Sans" charset="0"/>
                <a:ea typeface="GE Inspira Sans" charset="0"/>
                <a:cs typeface="GE Inspira Sans" charset="0"/>
              </a:rPr>
              <a:t>Common reactions: pruritus, erythema, rash. Rare adverse reactions: </a:t>
            </a:r>
            <a:r>
              <a:rPr lang="en-GB" sz="700" dirty="0" err="1">
                <a:solidFill>
                  <a:srgbClr val="63666A"/>
                </a:solidFill>
                <a:latin typeface="GE Inspira Sans" charset="0"/>
                <a:ea typeface="GE Inspira Sans" charset="0"/>
                <a:cs typeface="GE Inspira Sans" charset="0"/>
              </a:rPr>
              <a:t>urticaria</a:t>
            </a:r>
            <a:r>
              <a:rPr lang="en-GB" sz="700" dirty="0">
                <a:solidFill>
                  <a:srgbClr val="63666A"/>
                </a:solidFill>
                <a:latin typeface="GE Inspira Sans" charset="0"/>
                <a:ea typeface="GE Inspira Sans" charset="0"/>
                <a:cs typeface="GE Inspira Sans" charset="0"/>
              </a:rPr>
              <a:t>, hyperhidrosis. Very rare reactions: eczema, angioedema. Isolated cases of nephrogenic systemic fibrosis (NSF) have been reported with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most of which were in patients co-administered other gadolinium-containing contrast agents. </a:t>
            </a:r>
            <a:r>
              <a:rPr lang="en-GB" sz="700" b="1" dirty="0">
                <a:solidFill>
                  <a:srgbClr val="63666A"/>
                </a:solidFill>
                <a:latin typeface="GE Inspira Sans" charset="0"/>
                <a:ea typeface="GE Inspira Sans" charset="0"/>
                <a:cs typeface="GE Inspira Sans" charset="0"/>
              </a:rPr>
              <a:t>Vascular disorders: </a:t>
            </a:r>
            <a:r>
              <a:rPr lang="en-GB" sz="700" dirty="0">
                <a:solidFill>
                  <a:srgbClr val="63666A"/>
                </a:solidFill>
                <a:latin typeface="GE Inspira Sans" charset="0"/>
                <a:ea typeface="GE Inspira Sans" charset="0"/>
                <a:cs typeface="GE Inspira Sans" charset="0"/>
              </a:rPr>
              <a:t>Very rare: hypotension, hypertension, vasodilatation, pallor. </a:t>
            </a:r>
            <a:r>
              <a:rPr lang="en-GB" sz="700" b="1" dirty="0">
                <a:solidFill>
                  <a:srgbClr val="63666A"/>
                </a:solidFill>
                <a:latin typeface="GE Inspira Sans" charset="0"/>
                <a:ea typeface="GE Inspira Sans" charset="0"/>
                <a:cs typeface="GE Inspira Sans" charset="0"/>
              </a:rPr>
              <a:t>Musculoskeletal and connective tissue disorders:</a:t>
            </a:r>
            <a:r>
              <a:rPr lang="en-GB" sz="700" dirty="0">
                <a:solidFill>
                  <a:srgbClr val="63666A"/>
                </a:solidFill>
                <a:latin typeface="GE Inspira Sans" charset="0"/>
                <a:ea typeface="GE Inspira Sans" charset="0"/>
                <a:cs typeface="GE Inspira Sans" charset="0"/>
              </a:rPr>
              <a:t> muscle contracture, muscular weakness. </a:t>
            </a:r>
            <a:r>
              <a:rPr lang="en-GB" sz="700" b="1" dirty="0">
                <a:solidFill>
                  <a:srgbClr val="63666A"/>
                </a:solidFill>
                <a:latin typeface="GE Inspira Sans" charset="0"/>
                <a:ea typeface="GE Inspira Sans" charset="0"/>
                <a:cs typeface="GE Inspira Sans" charset="0"/>
              </a:rPr>
              <a:t>General disorders and administration site conditions: </a:t>
            </a:r>
            <a:r>
              <a:rPr lang="en-GB" sz="700" dirty="0">
                <a:solidFill>
                  <a:srgbClr val="63666A"/>
                </a:solidFill>
                <a:latin typeface="GE Inspira Sans" charset="0"/>
                <a:ea typeface="GE Inspira Sans" charset="0"/>
                <a:cs typeface="GE Inspira Sans" charset="0"/>
              </a:rPr>
              <a:t>Very rare: feeling hot, feeling cold, injection site chest discomfort, fever, chills, face oedema, asthenia, injection site discomfort, back pain, malaise, thoracic pain, superficial phlebitis, decreased oxygen saturation. Injection site reaction, injection site oedema, injection site extravasation, injection site inflammation (in case of extravasation), injection site necrosis (in case of extravasation). See full </a:t>
            </a:r>
            <a:r>
              <a:rPr lang="en-GB" sz="700" dirty="0" err="1">
                <a:solidFill>
                  <a:srgbClr val="63666A"/>
                </a:solidFill>
                <a:latin typeface="GE Inspira Sans" charset="0"/>
                <a:ea typeface="GE Inspira Sans" charset="0"/>
                <a:cs typeface="GE Inspira Sans" charset="0"/>
              </a:rPr>
              <a:t>SmPC</a:t>
            </a:r>
            <a:r>
              <a:rPr lang="en-GB" sz="700" dirty="0">
                <a:solidFill>
                  <a:srgbClr val="63666A"/>
                </a:solidFill>
                <a:latin typeface="GE Inspira Sans" charset="0"/>
                <a:ea typeface="GE Inspira Sans" charset="0"/>
                <a:cs typeface="GE Inspira Sans" charset="0"/>
              </a:rPr>
              <a:t> for adverse reactions reported with other intravenous MRI contrast agents.</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DRUG INTERACTIONS</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No interactions with other medicinal products h observed. No Formal drug interaction studies. Beta-blockers, vasoactive substances, angiotensin-converting enzyme inhibitors, angiotensin receptor antagonists: These medicinal products induce decreased efficacy of cardiovascular compensation mechanisms of blood pressure. Contrast media may increase the incidence of hypersensitivity reactions in patients taking beta-blockers.</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PREGNANCY AND LACTATION</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No data in pregnant women.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should not be used during pregnancy unless the clinical condition of the woman requires use of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a:t>
            </a:r>
            <a:r>
              <a:rPr lang="en-GB" sz="700" b="1" dirty="0">
                <a:solidFill>
                  <a:srgbClr val="63666A"/>
                </a:solidFill>
                <a:latin typeface="GE Inspira Sans" charset="0"/>
                <a:ea typeface="GE Inspira Sans" charset="0"/>
                <a:cs typeface="GE Inspira Sans" charset="0"/>
              </a:rPr>
              <a:t>Nursing Mothers:</a:t>
            </a:r>
            <a:r>
              <a:rPr lang="en-GB" sz="700" dirty="0">
                <a:solidFill>
                  <a:srgbClr val="63666A"/>
                </a:solidFill>
                <a:latin typeface="GE Inspira Sans" charset="0"/>
                <a:ea typeface="GE Inspira Sans" charset="0"/>
                <a:cs typeface="GE Inspira Sans" charset="0"/>
              </a:rPr>
              <a:t> Gadolinium agents are excreted into breast milk in very small amounts. At clinical doses, no effects on the infant are anticipated due to the small amount excreted in milk and poor absorption from the gut. Continuing or discontinuing breast feeding for a period of 24 hours after administration, should be at the discretion of the doctor and lactating mother. </a:t>
            </a:r>
            <a:r>
              <a:rPr lang="en-GB" sz="700" b="1" dirty="0">
                <a:solidFill>
                  <a:srgbClr val="63666A"/>
                </a:solidFill>
                <a:latin typeface="GE Inspira Sans" charset="0"/>
                <a:ea typeface="GE Inspira Sans" charset="0"/>
                <a:cs typeface="GE Inspira Sans" charset="0"/>
              </a:rPr>
              <a:t>Fertility:</a:t>
            </a:r>
            <a:r>
              <a:rPr lang="en-GB" sz="700" dirty="0">
                <a:solidFill>
                  <a:srgbClr val="63666A"/>
                </a:solidFill>
                <a:latin typeface="GE Inspira Sans" charset="0"/>
                <a:ea typeface="GE Inspira Sans" charset="0"/>
                <a:cs typeface="GE Inspira Sans" charset="0"/>
              </a:rPr>
              <a:t> no clinical data.</a:t>
            </a:r>
          </a:p>
          <a:p>
            <a:r>
              <a:rPr lang="en-GB" sz="700" b="1" dirty="0">
                <a:solidFill>
                  <a:srgbClr val="63666A"/>
                </a:solidFill>
                <a:latin typeface="GE Inspira Sans" charset="0"/>
                <a:ea typeface="GE Inspira Sans" charset="0"/>
                <a:cs typeface="GE Inspira Sans" charset="0"/>
              </a:rPr>
              <a:t>SPECIAL POPULATIONS</a:t>
            </a:r>
          </a:p>
          <a:p>
            <a:r>
              <a:rPr lang="en-GB" sz="700" b="1" dirty="0">
                <a:solidFill>
                  <a:srgbClr val="63666A"/>
                </a:solidFill>
                <a:latin typeface="GE Inspira Sans" charset="0"/>
                <a:ea typeface="GE Inspira Sans" charset="0"/>
                <a:cs typeface="GE Inspira Sans" charset="0"/>
              </a:rPr>
              <a:t>Neonates and infants:</a:t>
            </a:r>
            <a:r>
              <a:rPr lang="en-GB" sz="700" dirty="0">
                <a:solidFill>
                  <a:srgbClr val="63666A"/>
                </a:solidFill>
                <a:latin typeface="GE Inspira Sans" charset="0"/>
                <a:ea typeface="GE Inspira Sans" charset="0"/>
                <a:cs typeface="GE Inspira Sans" charset="0"/>
              </a:rPr>
              <a:t> Due to immature renal function in neonates up to 4 weeks of age and infants up to 1 year of age, </a:t>
            </a:r>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should only be used in these patients after careful consideration. Elderly: As the renal clearance of </a:t>
            </a:r>
            <a:r>
              <a:rPr lang="en-GB" sz="700" dirty="0" err="1">
                <a:solidFill>
                  <a:srgbClr val="63666A"/>
                </a:solidFill>
                <a:latin typeface="GE Inspira Sans" charset="0"/>
                <a:ea typeface="GE Inspira Sans" charset="0"/>
                <a:cs typeface="GE Inspira Sans" charset="0"/>
              </a:rPr>
              <a:t>gadoteric</a:t>
            </a:r>
            <a:r>
              <a:rPr lang="en-GB" sz="700" dirty="0">
                <a:solidFill>
                  <a:srgbClr val="63666A"/>
                </a:solidFill>
                <a:latin typeface="GE Inspira Sans" charset="0"/>
                <a:ea typeface="GE Inspira Sans" charset="0"/>
                <a:cs typeface="GE Inspira Sans" charset="0"/>
              </a:rPr>
              <a:t> acid may be impaired in the elderly. </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OVERDOSE </a:t>
            </a:r>
            <a:endParaRPr lang="en-GB" sz="700" dirty="0">
              <a:solidFill>
                <a:srgbClr val="63666A"/>
              </a:solidFill>
              <a:latin typeface="GE Inspira Sans" charset="0"/>
              <a:ea typeface="GE Inspira Sans" charset="0"/>
              <a:cs typeface="GE Inspira Sans" charset="0"/>
            </a:endParaRPr>
          </a:p>
          <a:p>
            <a:r>
              <a:rPr lang="en-GB" sz="700" dirty="0" err="1">
                <a:solidFill>
                  <a:srgbClr val="63666A"/>
                </a:solidFill>
                <a:latin typeface="GE Inspira Sans" charset="0"/>
                <a:ea typeface="GE Inspira Sans" charset="0"/>
                <a:cs typeface="GE Inspira Sans" charset="0"/>
              </a:rPr>
              <a:t>Clariscan</a:t>
            </a:r>
            <a:r>
              <a:rPr lang="en-GB" sz="700" dirty="0">
                <a:solidFill>
                  <a:srgbClr val="63666A"/>
                </a:solidFill>
                <a:latin typeface="GE Inspira Sans" charset="0"/>
                <a:ea typeface="GE Inspira Sans" charset="0"/>
                <a:cs typeface="GE Inspira Sans" charset="0"/>
              </a:rPr>
              <a:t> can be removed by haemodialysis. However, there is no evidence that haemodialysis is suitable for prevention of nephrogenic systemic fibrosis (NSF).</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EFFECTS ON THE ABILITY TO DRIVE AND USE MACHINES </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No studies on the effects on the ability to drive and use machines have been performed. Ambulant patients while driving vehicles or operating machinery should take into account that nausea may incidentally occur. </a:t>
            </a:r>
          </a:p>
          <a:p>
            <a:r>
              <a:rPr lang="en-GB" sz="700" dirty="0">
                <a:solidFill>
                  <a:srgbClr val="63666A"/>
                </a:solidFill>
                <a:latin typeface="GE Inspira Sans" charset="0"/>
                <a:ea typeface="GE Inspira Sans" charset="0"/>
                <a:cs typeface="GE Inspira Sans" charset="0"/>
              </a:rPr>
              <a:t>	</a:t>
            </a:r>
          </a:p>
          <a:p>
            <a:r>
              <a:rPr lang="en-GB" sz="700" b="1" dirty="0">
                <a:solidFill>
                  <a:srgbClr val="63666A"/>
                </a:solidFill>
                <a:latin typeface="GE Inspira Sans" charset="0"/>
                <a:ea typeface="GE Inspira Sans" charset="0"/>
                <a:cs typeface="GE Inspira Sans" charset="0"/>
              </a:rPr>
              <a:t>INSTRUCTIONS FOR USE AND HANDLING </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For single use. The solution for injection should be inspected visually prior to use. Only clear solutions free of visible particles should be used. In neonates and infants the required dose should be administered by hand. The peel-off tracking label on the syringes/vials/bottles should be stuck onto the patient record. The dose used should also be recorded. See </a:t>
            </a:r>
            <a:r>
              <a:rPr lang="en-GB" sz="700" dirty="0" err="1">
                <a:solidFill>
                  <a:srgbClr val="63666A"/>
                </a:solidFill>
                <a:latin typeface="GE Inspira Sans" charset="0"/>
                <a:ea typeface="GE Inspira Sans" charset="0"/>
                <a:cs typeface="GE Inspira Sans" charset="0"/>
              </a:rPr>
              <a:t>SmPC</a:t>
            </a:r>
            <a:r>
              <a:rPr lang="en-GB" sz="700" dirty="0">
                <a:solidFill>
                  <a:srgbClr val="63666A"/>
                </a:solidFill>
                <a:latin typeface="GE Inspira Sans" charset="0"/>
                <a:ea typeface="GE Inspira Sans" charset="0"/>
                <a:cs typeface="GE Inspira Sans" charset="0"/>
              </a:rPr>
              <a:t> for full instructions.</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MARKETING AUTHORISATION HOLDER </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GE Healthcare AS, P.O. Box 4220 </a:t>
            </a:r>
            <a:r>
              <a:rPr lang="en-GB" sz="700" dirty="0" err="1">
                <a:solidFill>
                  <a:srgbClr val="63666A"/>
                </a:solidFill>
                <a:latin typeface="GE Inspira Sans" charset="0"/>
                <a:ea typeface="GE Inspira Sans" charset="0"/>
                <a:cs typeface="GE Inspira Sans" charset="0"/>
              </a:rPr>
              <a:t>Nydalen</a:t>
            </a:r>
            <a:r>
              <a:rPr lang="en-GB" sz="700" dirty="0">
                <a:solidFill>
                  <a:srgbClr val="63666A"/>
                </a:solidFill>
                <a:latin typeface="GE Inspira Sans" charset="0"/>
                <a:ea typeface="GE Inspira Sans" charset="0"/>
                <a:cs typeface="GE Inspira Sans" charset="0"/>
              </a:rPr>
              <a:t>, NO-0401 OSLO, NORWAY.</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CLASSIFICATION FOR SUPPLY</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Subject to medical prescription.</a:t>
            </a:r>
          </a:p>
          <a:p>
            <a:endParaRPr lang="en-GB" sz="700" dirty="0">
              <a:solidFill>
                <a:srgbClr val="63666A"/>
              </a:solidFill>
              <a:latin typeface="GE Inspira Sans" charset="0"/>
              <a:ea typeface="GE Inspira Sans" charset="0"/>
              <a:cs typeface="GE Inspira Sans" charset="0"/>
            </a:endParaRPr>
          </a:p>
          <a:p>
            <a:r>
              <a:rPr lang="en-GB" sz="700" b="1" dirty="0">
                <a:solidFill>
                  <a:srgbClr val="63666A"/>
                </a:solidFill>
                <a:latin typeface="GE Inspira Sans" charset="0"/>
                <a:ea typeface="GE Inspira Sans" charset="0"/>
                <a:cs typeface="GE Inspira Sans" charset="0"/>
              </a:rPr>
              <a:t>DATE OF REVISION OF THE TEXT</a:t>
            </a:r>
            <a:endParaRPr lang="en-GB" sz="700" dirty="0">
              <a:solidFill>
                <a:srgbClr val="63666A"/>
              </a:solidFill>
              <a:latin typeface="GE Inspira Sans" charset="0"/>
              <a:ea typeface="GE Inspira Sans" charset="0"/>
              <a:cs typeface="GE Inspira Sans" charset="0"/>
            </a:endParaRPr>
          </a:p>
          <a:p>
            <a:r>
              <a:rPr lang="en-GB" sz="700" dirty="0">
                <a:solidFill>
                  <a:srgbClr val="63666A"/>
                </a:solidFill>
                <a:latin typeface="GE Inspira Sans" charset="0"/>
                <a:ea typeface="GE Inspira Sans" charset="0"/>
                <a:cs typeface="GE Inspira Sans" charset="0"/>
              </a:rPr>
              <a:t>February 2017</a:t>
            </a:r>
          </a:p>
        </p:txBody>
      </p:sp>
    </p:spTree>
    <p:extLst>
      <p:ext uri="{BB962C8B-B14F-4D97-AF65-F5344CB8AC3E}">
        <p14:creationId xmlns:p14="http://schemas.microsoft.com/office/powerpoint/2010/main" val="113118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2243</Words>
  <Application>Microsoft Office PowerPoint</Application>
  <PresentationFormat>Widescreen</PresentationFormat>
  <Paragraphs>47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 Inspira Sans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KHAN, SAMEER (GE Healthcare)</dc:creator>
  <cp:lastModifiedBy>KHAN, SAMEER (GE Healthcare)</cp:lastModifiedBy>
  <cp:revision>1</cp:revision>
  <dcterms:created xsi:type="dcterms:W3CDTF">2022-03-16T09:54:12Z</dcterms:created>
  <dcterms:modified xsi:type="dcterms:W3CDTF">2022-03-16T09:54:51Z</dcterms:modified>
</cp:coreProperties>
</file>